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20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9144000" cy="5143500" type="screen16x9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6"/>
  </p:normalViewPr>
  <p:slideViewPr>
    <p:cSldViewPr snapToGrid="0" snapToObjects="1">
      <p:cViewPr varScale="1">
        <p:scale>
          <a:sx n="143" d="100"/>
          <a:sy n="143" d="100"/>
        </p:scale>
        <p:origin x="7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5C7BEF-F9DF-F541-A2C6-04B8C9BB4470}" type="datetimeFigureOut">
              <a:rPr lang="en-US" smtClean="0"/>
              <a:t>2/18/21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3B984E-3D14-4A4C-9AEB-26F04074C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57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3B984E-3D14-4A4C-9AEB-26F04074CBA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12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tIns="0" rIns="0" bIns="0">
            <a:normAutofit fontScale="97000"/>
          </a:bodyPr>
          <a:lstStyle/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</p:spPr>
        <p:txBody>
          <a:bodyPr lIns="0" tIns="0" rIns="0" bIns="0">
            <a:normAutofit fontScale="97000"/>
          </a:bodyPr>
          <a:lstStyle/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311760" y="230400"/>
            <a:ext cx="8518680" cy="205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5200" b="0" strike="noStrike" spc="-1">
                <a:solidFill>
                  <a:srgbClr val="000000"/>
                </a:solidFill>
                <a:latin typeface="Arial"/>
                <a:ea typeface="Arial"/>
              </a:rPr>
              <a:t>CS 4476 Project 2</a:t>
            </a:r>
            <a:endParaRPr lang="en-US" sz="5200" b="0" strike="noStrike" spc="-1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311760" y="2320200"/>
            <a:ext cx="8518680" cy="179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 dirty="0" err="1">
                <a:latin typeface="Arial"/>
              </a:rPr>
              <a:t>Jinghong</a:t>
            </a:r>
            <a:r>
              <a:rPr lang="en-US" sz="2800" b="0" strike="noStrike" spc="-1" dirty="0">
                <a:latin typeface="Arial"/>
              </a:rPr>
              <a:t> Peng</a:t>
            </a:r>
          </a:p>
          <a:p>
            <a:pPr algn="ctr">
              <a:tabLst>
                <a:tab pos="0" algn="l"/>
              </a:tabLst>
            </a:pPr>
            <a:r>
              <a:rPr lang="en-US" sz="2800" spc="-1" dirty="0">
                <a:solidFill>
                  <a:srgbClr val="595959"/>
                </a:solidFill>
                <a:latin typeface="Arial"/>
              </a:rPr>
              <a:t>Jpeng78@gatech.edu</a:t>
            </a:r>
          </a:p>
          <a:p>
            <a:pPr algn="ctr">
              <a:tabLst>
                <a:tab pos="0" algn="l"/>
              </a:tabLst>
            </a:pPr>
            <a:r>
              <a:rPr lang="en-US" sz="2800" spc="-1" dirty="0">
                <a:solidFill>
                  <a:srgbClr val="595959"/>
                </a:solidFill>
              </a:rPr>
              <a:t>903568613</a:t>
            </a:r>
            <a:endParaRPr lang="en-US" sz="2800" spc="-1" dirty="0"/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2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Part 3.4: Reflection Questions [1x3]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4832280" y="1152360"/>
            <a:ext cx="399816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4" name="CustomShape 3"/>
          <p:cNvSpPr/>
          <p:nvPr/>
        </p:nvSpPr>
        <p:spPr>
          <a:xfrm>
            <a:off x="311760" y="1198367"/>
            <a:ext cx="851868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4. The two images are parallel to each other.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5. The fundamental matrix 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is defined by </a:t>
            </a:r>
            <a:r>
              <a:rPr lang="en-US" altLang="zh-CN" spc="-1" dirty="0" err="1">
                <a:solidFill>
                  <a:srgbClr val="000000"/>
                </a:solidFill>
                <a:latin typeface="Arial"/>
              </a:rPr>
              <a:t>x'^t</a:t>
            </a:r>
            <a:r>
              <a:rPr lang="en-US" altLang="zh-CN" spc="-1" dirty="0">
                <a:solidFill>
                  <a:srgbClr val="000000"/>
                </a:solidFill>
                <a:latin typeface="Arial"/>
              </a:rPr>
              <a:t> F * x = 0, once we find an F that can solve the equation. We can scale that F up by any factor and still solve the equation. The fundamental matrix is defined up to a scale.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6. </a:t>
            </a:r>
            <a:r>
              <a:rPr lang="en-US" altLang="zh-CN" b="0" i="0" dirty="0">
                <a:solidFill>
                  <a:srgbClr val="282829"/>
                </a:solidFill>
                <a:effectLst/>
                <a:latin typeface="-apple-system"/>
              </a:rPr>
              <a:t>Because </a:t>
            </a:r>
            <a:r>
              <a:rPr lang="en-US" altLang="zh-CN" b="0" i="0" dirty="0" err="1">
                <a:solidFill>
                  <a:srgbClr val="282829"/>
                </a:solidFill>
                <a:effectLst/>
                <a:latin typeface="-apple-system"/>
              </a:rPr>
              <a:t>epipoles</a:t>
            </a:r>
            <a:r>
              <a:rPr lang="en-US" altLang="zh-CN" b="0" i="0" dirty="0">
                <a:solidFill>
                  <a:srgbClr val="282829"/>
                </a:solidFill>
                <a:effectLst/>
                <a:latin typeface="-apple-system"/>
              </a:rPr>
              <a:t> are located on the </a:t>
            </a:r>
            <a:r>
              <a:rPr lang="en-US" altLang="zh-CN" b="0" i="0" dirty="0" err="1">
                <a:solidFill>
                  <a:srgbClr val="282829"/>
                </a:solidFill>
                <a:effectLst/>
                <a:latin typeface="-apple-system"/>
              </a:rPr>
              <a:t>epipolar</a:t>
            </a:r>
            <a:r>
              <a:rPr lang="en-US" altLang="zh-CN" b="0" i="0" dirty="0">
                <a:solidFill>
                  <a:srgbClr val="282829"/>
                </a:solidFill>
                <a:effectLst/>
                <a:latin typeface="-apple-system"/>
              </a:rPr>
              <a:t> lines, </a:t>
            </a:r>
            <a:r>
              <a:rPr lang="en-US" altLang="zh-CN" b="0" i="0" dirty="0" err="1">
                <a:solidFill>
                  <a:srgbClr val="282829"/>
                </a:solidFill>
                <a:effectLst/>
                <a:latin typeface="-apple-system"/>
              </a:rPr>
              <a:t>eF</a:t>
            </a:r>
            <a:r>
              <a:rPr lang="en-US" altLang="zh-CN" b="0" i="0" dirty="0">
                <a:solidFill>
                  <a:srgbClr val="282829"/>
                </a:solidFill>
                <a:effectLst/>
                <a:latin typeface="-apple-system"/>
              </a:rPr>
              <a:t> = 0, and thus F </a:t>
            </a:r>
            <a:r>
              <a:rPr lang="en-US" altLang="zh-CN" dirty="0">
                <a:solidFill>
                  <a:srgbClr val="282829"/>
                </a:solidFill>
                <a:latin typeface="-apple-system"/>
              </a:rPr>
              <a:t>has a null space. F is constructed from the essential matrix E. E = </a:t>
            </a:r>
            <a:r>
              <a:rPr lang="en-US" altLang="zh-CN" b="0" i="0" u="none" strike="noStrike" dirty="0">
                <a:solidFill>
                  <a:srgbClr val="282829"/>
                </a:solidFill>
                <a:effectLst/>
                <a:latin typeface="MathJax_Main"/>
              </a:rPr>
              <a:t>[</a:t>
            </a:r>
            <a:r>
              <a:rPr lang="en-US" altLang="zh-CN" b="0" i="0" u="none" strike="noStrike" dirty="0">
                <a:solidFill>
                  <a:srgbClr val="282829"/>
                </a:solidFill>
                <a:effectLst/>
                <a:latin typeface="MathJax_Math-italic"/>
              </a:rPr>
              <a:t>T</a:t>
            </a:r>
            <a:r>
              <a:rPr lang="en-US" altLang="zh-CN" b="0" i="0" u="none" strike="noStrike" dirty="0">
                <a:solidFill>
                  <a:srgbClr val="282829"/>
                </a:solidFill>
                <a:effectLst/>
                <a:latin typeface="MathJax_Main"/>
              </a:rPr>
              <a:t>×]</a:t>
            </a:r>
            <a:r>
              <a:rPr lang="en-US" altLang="zh-CN" b="0" i="0" u="none" strike="noStrike" dirty="0">
                <a:solidFill>
                  <a:srgbClr val="282829"/>
                </a:solidFill>
                <a:effectLst/>
                <a:latin typeface="MathJax_Math-italic"/>
              </a:rPr>
              <a:t>R, where </a:t>
            </a:r>
            <a:r>
              <a:rPr lang="en-US" altLang="zh-CN" b="0" i="0" u="none" strike="noStrike" dirty="0">
                <a:solidFill>
                  <a:srgbClr val="282829"/>
                </a:solidFill>
                <a:effectLst/>
                <a:latin typeface="MathJax_Main"/>
              </a:rPr>
              <a:t>[</a:t>
            </a:r>
            <a:r>
              <a:rPr lang="en-US" altLang="zh-CN" b="0" i="0" u="none" strike="noStrike" dirty="0">
                <a:solidFill>
                  <a:srgbClr val="282829"/>
                </a:solidFill>
                <a:effectLst/>
                <a:latin typeface="MathJax_Math-italic"/>
              </a:rPr>
              <a:t>T</a:t>
            </a:r>
            <a:r>
              <a:rPr lang="en-US" altLang="zh-CN" b="0" i="0" u="none" strike="noStrike" dirty="0">
                <a:solidFill>
                  <a:srgbClr val="282829"/>
                </a:solidFill>
                <a:effectLst/>
                <a:latin typeface="MathJax_Main"/>
              </a:rPr>
              <a:t>×]</a:t>
            </a:r>
            <a:r>
              <a:rPr lang="en-US" altLang="zh-CN" dirty="0">
                <a:solidFill>
                  <a:srgbClr val="282829"/>
                </a:solidFill>
                <a:latin typeface="MathJax_Math-italic"/>
              </a:rPr>
              <a:t> has rank 2, so F is also rank 2.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Part 4.2: RANSAC Iterations Questions [1x3]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311760" y="1152360"/>
            <a:ext cx="851868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595959"/>
                </a:solidFill>
                <a:latin typeface="Arial"/>
                <a:ea typeface="Arial"/>
              </a:rPr>
              <a:t>Type your answers to the three RANSAC Iterations questions from the </a:t>
            </a:r>
            <a:r>
              <a:rPr lang="en-US" sz="1800" b="0" strike="noStrike" spc="-1" dirty="0" err="1">
                <a:solidFill>
                  <a:srgbClr val="595959"/>
                </a:solidFill>
                <a:latin typeface="Arial"/>
                <a:ea typeface="Arial"/>
              </a:rPr>
              <a:t>jupyter</a:t>
            </a:r>
            <a:r>
              <a:rPr lang="en-US" sz="1800" b="0" strike="noStrike" spc="-1" dirty="0">
                <a:solidFill>
                  <a:srgbClr val="595959"/>
                </a:solidFill>
                <a:latin typeface="Arial"/>
                <a:ea typeface="Arial"/>
              </a:rPr>
              <a:t> notebook below:</a:t>
            </a:r>
            <a:endParaRPr lang="en-US" sz="1800" b="0" strike="noStrike" spc="-1" dirty="0">
              <a:latin typeface="Arial"/>
            </a:endParaRPr>
          </a:p>
          <a:p>
            <a:pPr marL="457200" indent="-32832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AutoNum type="arabicPeriod"/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595959"/>
                </a:solidFill>
                <a:latin typeface="Arial"/>
                <a:ea typeface="Arial"/>
              </a:rPr>
              <a:t> 14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600" b="0" strike="noStrike" spc="-1" dirty="0">
              <a:latin typeface="Arial"/>
            </a:endParaRPr>
          </a:p>
          <a:p>
            <a:pPr marL="457200" indent="-3283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595959"/>
                </a:solidFill>
                <a:latin typeface="Arial"/>
                <a:ea typeface="Arial"/>
              </a:rPr>
              <a:t> 42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600" b="0" strike="noStrike" spc="-1" dirty="0">
              <a:latin typeface="Arial"/>
            </a:endParaRPr>
          </a:p>
          <a:p>
            <a:pPr marL="457200" indent="-3283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595959"/>
                </a:solidFill>
                <a:latin typeface="Arial"/>
                <a:ea typeface="Arial"/>
              </a:rPr>
              <a:t>  </a:t>
            </a:r>
            <a:r>
              <a:rPr lang="en-US" sz="1600" spc="-1" dirty="0">
                <a:solidFill>
                  <a:srgbClr val="595959"/>
                </a:solidFill>
                <a:latin typeface="Arial"/>
                <a:ea typeface="Arial"/>
              </a:rPr>
              <a:t>167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Part 4.4: RANSAC Inlier Matches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311760" y="1152360"/>
            <a:ext cx="851868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sz="1800" b="0" strike="noStrike" spc="-1">
                <a:solidFill>
                  <a:srgbClr val="595959"/>
                </a:solidFill>
                <a:latin typeface="Arial"/>
                <a:ea typeface="Arial"/>
              </a:rPr>
              <a:t>&lt;Paste the inlier matches found by Ransac [2]&gt;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3" name="Picture 2" descr="A picture containing text, indoor, desk, office&#10;&#10;Description automatically generated">
            <a:extLst>
              <a:ext uri="{FF2B5EF4-FFF2-40B4-BE49-F238E27FC236}">
                <a16:creationId xmlns:a16="http://schemas.microsoft.com/office/drawing/2014/main" id="{82DABBF0-3626-4877-9860-619F60285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977" y="1015287"/>
            <a:ext cx="5148458" cy="355167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Part 4.4: RANSAC Epipolar Lines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311760" y="1152360"/>
            <a:ext cx="425772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sz="1800" b="0" strike="noStrike" spc="-1">
                <a:solidFill>
                  <a:srgbClr val="595959"/>
                </a:solidFill>
                <a:latin typeface="Arial"/>
                <a:ea typeface="Arial"/>
              </a:rPr>
              <a:t>&lt;Paste the left image with epipolar lines&gt; [1]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4723920" y="1152360"/>
            <a:ext cx="425772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sz="1800" b="0" strike="noStrike" spc="-1">
                <a:solidFill>
                  <a:srgbClr val="595959"/>
                </a:solidFill>
                <a:latin typeface="Arial"/>
                <a:ea typeface="Arial"/>
              </a:rPr>
              <a:t>&lt;Paste the right image with epipolar lines&gt; [1]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3" name="Picture 2" descr="A picture containing text, indoor, different&#10;&#10;Description automatically generated">
            <a:extLst>
              <a:ext uri="{FF2B5EF4-FFF2-40B4-BE49-F238E27FC236}">
                <a16:creationId xmlns:a16="http://schemas.microsoft.com/office/drawing/2014/main" id="{A80BA5B6-C498-4E83-8910-BC517A5A5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585" y="1299712"/>
            <a:ext cx="5712388" cy="350448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311760" y="418320"/>
            <a:ext cx="8518680" cy="62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Local Unit tests results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311760" y="1152360"/>
            <a:ext cx="851868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sz="1800" b="0" strike="noStrike" spc="-1">
                <a:solidFill>
                  <a:srgbClr val="595959"/>
                </a:solidFill>
                <a:latin typeface="Arial"/>
                <a:ea typeface="Arial"/>
              </a:rPr>
              <a:t>&lt;Paste the screenshot when you run all provided unit tests using `pytest`&gt; [1]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BA61EA2-C7AD-4DC7-BB9E-3E72CEFFF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29" y="938218"/>
            <a:ext cx="7215525" cy="384288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Conclusions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311760" y="1152360"/>
            <a:ext cx="851868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sz="1800" b="0" strike="noStrike" spc="-1">
                <a:solidFill>
                  <a:srgbClr val="595959"/>
                </a:solidFill>
                <a:latin typeface="Arial"/>
                <a:ea typeface="Arial"/>
              </a:rPr>
              <a:t>&lt;Describe what you have learned in this project. Feel free to include any challenges you ran into.&gt; [2]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539638-4EF0-2D40-859A-876CA51A5811}"/>
              </a:ext>
            </a:extLst>
          </p:cNvPr>
          <p:cNvSpPr txBox="1"/>
          <p:nvPr/>
        </p:nvSpPr>
        <p:spPr>
          <a:xfrm>
            <a:off x="950259" y="2034988"/>
            <a:ext cx="61408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RANSAC is a powerful tool. It is also important to match the sequence of points of two images in part2. Selecting the right location of points is very important in optimizing </a:t>
            </a:r>
            <a:r>
              <a:rPr lang="en-US" dirty="0" err="1"/>
              <a:t>epipolar</a:t>
            </a:r>
            <a:r>
              <a:rPr lang="en-US" dirty="0"/>
              <a:t> lines.  </a:t>
            </a:r>
          </a:p>
          <a:p>
            <a:endParaRPr lang="en-US" dirty="0"/>
          </a:p>
          <a:p>
            <a:r>
              <a:rPr lang="en-US" dirty="0"/>
              <a:t>Challenges: It takes a long time to reopen the </a:t>
            </a:r>
            <a:r>
              <a:rPr lang="en-US" dirty="0" err="1"/>
              <a:t>Jupyter</a:t>
            </a:r>
            <a:r>
              <a:rPr lang="en-US" dirty="0"/>
              <a:t> Notebook!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Part 1.5: Projection Matrix for provided image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311760" y="1152360"/>
            <a:ext cx="399816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595959"/>
                </a:solidFill>
                <a:latin typeface="Arial"/>
                <a:ea typeface="Arial"/>
              </a:rPr>
              <a:t>&lt;insert visualization of projected 3D points and actual 2D points for image provided by us here [1]&gt;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</p:txBody>
      </p:sp>
      <p:sp>
        <p:nvSpPr>
          <p:cNvPr id="157" name="CustomShape 3"/>
          <p:cNvSpPr/>
          <p:nvPr/>
        </p:nvSpPr>
        <p:spPr>
          <a:xfrm>
            <a:off x="4832280" y="1152360"/>
            <a:ext cx="399816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595959"/>
                </a:solidFill>
                <a:latin typeface="Arial"/>
                <a:ea typeface="Arial"/>
              </a:rPr>
              <a:t>&lt;What is the minimum number of 3D-2D point correspondences needed to estimate the projection matrix? Why? [2]&gt;</a:t>
            </a:r>
            <a:endParaRPr lang="en-US" sz="1400" spc="-1" dirty="0">
              <a:solidFill>
                <a:srgbClr val="595959"/>
              </a:solidFill>
              <a:latin typeface="Arial"/>
              <a:ea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spc="-1" dirty="0">
              <a:solidFill>
                <a:srgbClr val="595959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595959"/>
                </a:solidFill>
                <a:latin typeface="Arial"/>
              </a:rPr>
              <a:t>The minimum number of 3D-2D point correspondences is 4. The assumptions are optical center at (0,0). Unit aspect ratio, no skew, no rotation</a:t>
            </a:r>
            <a:r>
              <a:rPr lang="en-US" sz="1400" b="0" strike="noStrike" spc="-1">
                <a:solidFill>
                  <a:srgbClr val="595959"/>
                </a:solidFill>
                <a:latin typeface="Arial"/>
              </a:rPr>
              <a:t>, camera at (0, 0, 0).</a:t>
            </a:r>
            <a:endParaRPr lang="en-US" sz="1400" b="0" strike="noStrike" spc="-1" dirty="0">
              <a:latin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C59F54-E820-0D4B-AA83-0D420CE38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68" y="2058782"/>
            <a:ext cx="3520761" cy="24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Part 2.1: Projection Matrix for custom images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60" name="CustomShape 3"/>
          <p:cNvSpPr/>
          <p:nvPr/>
        </p:nvSpPr>
        <p:spPr>
          <a:xfrm>
            <a:off x="4832280" y="1152360"/>
            <a:ext cx="399816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353C95F4-BBE8-ED48-840C-2F234784FA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94846" y="0"/>
            <a:ext cx="3548903" cy="3548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CB03CD2-590D-CE44-BD74-643C1ED27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0663" y="1524386"/>
            <a:ext cx="2976209" cy="2232157"/>
          </a:xfrm>
          <a:prstGeom prst="rect">
            <a:avLst/>
          </a:prstGeom>
        </p:spPr>
      </p:pic>
      <p:pic>
        <p:nvPicPr>
          <p:cNvPr id="7" name="Picture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8003E34-D2A7-0A4C-A3D5-62A36D7FD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38898" y="1524386"/>
            <a:ext cx="2976210" cy="22321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879138-844E-1246-9AA5-A2904690C72A}"/>
              </a:ext>
            </a:extLst>
          </p:cNvPr>
          <p:cNvSpPr txBox="1"/>
          <p:nvPr/>
        </p:nvSpPr>
        <p:spPr>
          <a:xfrm>
            <a:off x="1924594" y="426362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2455A1-78AC-0845-B79D-832674849B2D}"/>
              </a:ext>
            </a:extLst>
          </p:cNvPr>
          <p:cNvSpPr txBox="1"/>
          <p:nvPr/>
        </p:nvSpPr>
        <p:spPr>
          <a:xfrm>
            <a:off x="5336842" y="419762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Part 2.2: Pose init for custom images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311760" y="1152360"/>
            <a:ext cx="436428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595959"/>
                </a:solidFill>
                <a:latin typeface="Arial"/>
                <a:ea typeface="Arial"/>
              </a:rPr>
              <a:t>&lt;Insert visualization for the initialized camera pose for 1st image&gt; [1]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4832280" y="1152360"/>
            <a:ext cx="399816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4677120" y="1152360"/>
            <a:ext cx="415620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15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400" b="0" strike="noStrike" spc="-1">
                <a:solidFill>
                  <a:srgbClr val="595959"/>
                </a:solidFill>
                <a:latin typeface="Arial"/>
                <a:ea typeface="Arial"/>
              </a:rPr>
              <a:t>&lt;Insert visualization for the initialized camera pose for 2nd image&gt; [1]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F554877-CC28-9F46-A748-73CAD34DC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670" y="2139224"/>
            <a:ext cx="2287925" cy="221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3A72DF8-B3A2-A845-B57E-6C336D227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400" y="2073548"/>
            <a:ext cx="2372226" cy="228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Part 2.2: Optimized results for custom images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311760" y="1152360"/>
            <a:ext cx="436428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595959"/>
                </a:solidFill>
                <a:latin typeface="Arial"/>
                <a:ea typeface="Arial"/>
              </a:rPr>
              <a:t>&lt;Insert visualization for projected 3D points and actual 2D points for 1st image&gt; [1.5]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4832280" y="1152360"/>
            <a:ext cx="399816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8" name="CustomShape 4"/>
          <p:cNvSpPr/>
          <p:nvPr/>
        </p:nvSpPr>
        <p:spPr>
          <a:xfrm>
            <a:off x="4781160" y="1196730"/>
            <a:ext cx="415620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15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400" b="0" strike="noStrike" spc="-1">
                <a:solidFill>
                  <a:srgbClr val="595959"/>
                </a:solidFill>
                <a:latin typeface="Arial"/>
                <a:ea typeface="Arial"/>
              </a:rPr>
              <a:t>&lt;Insert visualization for projected 3D points and actual 2D points for 2nd image&gt; [1.5]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5256BBF-3FCA-2F40-A2D0-345773F56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99" y="1772739"/>
            <a:ext cx="28067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27C04A6-4196-F547-B234-EB6B1A36F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907" y="1772739"/>
            <a:ext cx="28067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Part 2.3: Optimized Camera Poses 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311760" y="1152360"/>
            <a:ext cx="851868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595959"/>
                </a:solidFill>
                <a:latin typeface="Arial"/>
                <a:ea typeface="Arial"/>
              </a:rPr>
              <a:t>&lt;Insert pose with world and optimized camera’s coordinate systems [1]&gt;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AD15605-212A-F940-BD39-32EB8FE05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78" y="1609311"/>
            <a:ext cx="2995936" cy="295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Part 3.2: Optimized Epipolar Lines (given images)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4832280" y="1152360"/>
            <a:ext cx="399816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3" name="CustomShape 3"/>
          <p:cNvSpPr/>
          <p:nvPr/>
        </p:nvSpPr>
        <p:spPr>
          <a:xfrm>
            <a:off x="311760" y="1152360"/>
            <a:ext cx="415620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595959"/>
                </a:solidFill>
                <a:latin typeface="Arial"/>
                <a:ea typeface="Arial"/>
              </a:rPr>
              <a:t>&lt;Insert left image with epipolar lines&gt; [1]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</p:txBody>
      </p:sp>
      <p:sp>
        <p:nvSpPr>
          <p:cNvPr id="174" name="CustomShape 4"/>
          <p:cNvSpPr/>
          <p:nvPr/>
        </p:nvSpPr>
        <p:spPr>
          <a:xfrm>
            <a:off x="4677120" y="1152360"/>
            <a:ext cx="415620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595959"/>
                </a:solidFill>
                <a:latin typeface="Arial"/>
                <a:ea typeface="Arial"/>
              </a:rPr>
              <a:t>&lt;Insert right image with epipolar lines&gt; [1]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5387FE1-9E26-9A4A-957F-5010DA2A3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29" y="1760448"/>
            <a:ext cx="7602583" cy="2420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Part 3.3: Optimized Epipolar Lines (custom images)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4832280" y="1152360"/>
            <a:ext cx="399816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7" name="CustomShape 3"/>
          <p:cNvSpPr/>
          <p:nvPr/>
        </p:nvSpPr>
        <p:spPr>
          <a:xfrm>
            <a:off x="311760" y="1152360"/>
            <a:ext cx="415620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595959"/>
                </a:solidFill>
                <a:latin typeface="Arial"/>
                <a:ea typeface="Arial"/>
              </a:rPr>
              <a:t>&lt;Insert left image with epipolar lines&gt; [1.5]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</p:txBody>
      </p:sp>
      <p:sp>
        <p:nvSpPr>
          <p:cNvPr id="178" name="CustomShape 4"/>
          <p:cNvSpPr/>
          <p:nvPr/>
        </p:nvSpPr>
        <p:spPr>
          <a:xfrm>
            <a:off x="4677120" y="1152360"/>
            <a:ext cx="415620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595959"/>
                </a:solidFill>
                <a:latin typeface="Arial"/>
                <a:ea typeface="Arial"/>
              </a:rPr>
              <a:t>&lt;Insert right image with epipolar lines&gt; [1.5]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7D95973-7985-2542-B1ED-FC053D635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06" y="1909673"/>
            <a:ext cx="7337949" cy="258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Part 3.4: Reflection Questions [1x3]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4832280" y="1152360"/>
            <a:ext cx="399816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1" name="CustomShape 3"/>
          <p:cNvSpPr/>
          <p:nvPr/>
        </p:nvSpPr>
        <p:spPr>
          <a:xfrm>
            <a:off x="311760" y="1152360"/>
            <a:ext cx="851868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1. </a:t>
            </a:r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Because the when I take images, the focal length and the principal points should equal to each other.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2. </a:t>
            </a:r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Points on both images can be projected onto the same </a:t>
            </a:r>
            <a:r>
              <a:rPr lang="en-US" spc="-1" dirty="0" err="1">
                <a:solidFill>
                  <a:srgbClr val="000000"/>
                </a:solidFill>
                <a:latin typeface="Arial"/>
                <a:ea typeface="Arial"/>
              </a:rPr>
              <a:t>epipolar</a:t>
            </a:r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 plane. The nature of fundamental matrix is that it restrict projections onto </a:t>
            </a:r>
            <a:r>
              <a:rPr lang="en-US" spc="-1" dirty="0" err="1">
                <a:solidFill>
                  <a:srgbClr val="000000"/>
                </a:solidFill>
                <a:latin typeface="Arial"/>
                <a:ea typeface="Arial"/>
              </a:rPr>
              <a:t>epipolar</a:t>
            </a:r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 lines. It is easier to search along the line than the whole image.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3. When camera centers are within the image,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epipoles</a:t>
            </a:r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 become camera center, and </a:t>
            </a:r>
            <a:r>
              <a:rPr lang="en-US" spc="-1" dirty="0" err="1">
                <a:solidFill>
                  <a:srgbClr val="000000"/>
                </a:solidFill>
                <a:latin typeface="Arial"/>
                <a:ea typeface="Arial"/>
              </a:rPr>
              <a:t>epipolar</a:t>
            </a:r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 lines become points.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1107</TotalTime>
  <Words>667</Words>
  <Application>Microsoft Macintosh PowerPoint</Application>
  <PresentationFormat>On-screen Show (16:9)</PresentationFormat>
  <Paragraphs>63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-apple-system</vt:lpstr>
      <vt:lpstr>MathJax_Main</vt:lpstr>
      <vt:lpstr>MathJax_Math-italic</vt:lpstr>
      <vt:lpstr>Arial</vt:lpstr>
      <vt:lpstr>Calibri</vt:lpstr>
      <vt:lpstr>Symbol</vt:lpstr>
      <vt:lpstr>Wingdings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Peng, Jinghong</cp:lastModifiedBy>
  <cp:revision>33</cp:revision>
  <dcterms:modified xsi:type="dcterms:W3CDTF">2021-02-19T01:02:46Z</dcterms:modified>
  <dc:language>en-US</dc:language>
</cp:coreProperties>
</file>